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0.png"/><Relationship Id="rId4"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0.png"/><Relationship Id="rId4"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05-Nov-20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05-Nov-20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05-Nov-20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05-Nov-20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05-Nov-20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05-Nov-20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05-Nov-20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05-Nov-20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05-Nov-20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05-Nov-20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05-Nov-20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05-Nov-20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05-Nov-20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7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5.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a:t>
                </a:r>
                <a:r>
                  <a:rPr lang="en-US" dirty="0" smtClean="0">
                    <a:latin typeface="Times New Roman" panose="02020603050405020304" pitchFamily="18" charset="0"/>
                    <a:cs typeface="Times New Roman" panose="02020603050405020304" pitchFamily="18" charset="0"/>
                  </a:rPr>
                  <a:t>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a:t>
                </a:r>
                <a:r>
                  <a:rPr lang="en-US" dirty="0">
                    <a:latin typeface="Times New Roman" panose="02020603050405020304" pitchFamily="18" charset="0"/>
                    <a:cs typeface="Times New Roman" panose="02020603050405020304" pitchFamily="18" charset="0"/>
                  </a:rPr>
                  <a:t>Field</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Field</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 placed in a static magnetic field.</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44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𝑏</m:t>
                              </m:r>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val="897012930"/>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val="908601240"/>
                        </a:ext>
                      </a:extLst>
                    </a:gridCol>
                    <a:gridCol w="4064000">
                      <a:extLst>
                        <a:ext uri="{9D8B030D-6E8A-4147-A177-3AD203B41FA5}">
                          <a16:colId xmlns:a16="http://schemas.microsoft.com/office/drawing/2014/main" xmlns=""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xmlns=""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t>
                </a:r>
                <a:r>
                  <a:rPr lang="en-US" dirty="0" smtClean="0">
                    <a:latin typeface="Times New Roman" pitchFamily="18" charset="0"/>
                    <a:cs typeface="Times New Roman" pitchFamily="18" charset="0"/>
                  </a:rPr>
                  <a:t>A </a:t>
                </a:r>
                <a:r>
                  <a:rPr lang="en-US" dirty="0" smtClean="0">
                    <a:latin typeface="Times New Roman" pitchFamily="18" charset="0"/>
                    <a:cs typeface="Times New Roman" pitchFamily="18" charset="0"/>
                  </a:rPr>
                  <a:t>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r>
                  <a:rPr lang="en-US" dirty="0" smtClean="0">
                    <a:latin typeface="Times New Roman" pitchFamily="18" charset="0"/>
                    <a:cs typeface="Times New Roman" pitchFamily="18" charset="0"/>
                  </a:rPr>
                  <a:t>used </a:t>
                </a:r>
                <a:r>
                  <a:rPr lang="en-US" dirty="0" smtClean="0">
                    <a:latin typeface="Times New Roman" pitchFamily="18" charset="0"/>
                    <a:cs typeface="Times New Roman" pitchFamily="18" charset="0"/>
                  </a:rPr>
                  <a:t>for the simulation.</a:t>
                </a:r>
              </a:p>
              <a:p>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microwave </a:t>
                </a:r>
                <a:r>
                  <a:rPr lang="en-US" dirty="0" smtClean="0">
                    <a:latin typeface="Times New Roman" pitchFamily="18" charset="0"/>
                    <a:cs typeface="Times New Roman" pitchFamily="18" charset="0"/>
                  </a:rPr>
                  <a:t>frequency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3"/>
          <a:stretch>
            <a:fillRect/>
          </a:stretch>
        </p:blipFill>
        <p:spPr>
          <a:xfrm>
            <a:off x="6096000" y="3173537"/>
            <a:ext cx="5076699" cy="3182813"/>
          </a:xfrm>
          <a:prstGeom prst="rect">
            <a:avLst/>
          </a:prstGeom>
          <a:ln>
            <a:solidFill>
              <a:schemeClr val="tx1"/>
            </a:solidFill>
          </a:ln>
        </p:spPr>
      </p:pic>
      <mc:AlternateContent xmlns:mc="http://schemas.openxmlformats.org/markup-compatibility/2006">
        <mc:Choice xmlns:a14="http://schemas.microsoft.com/office/drawing/2010/main" Requires="a14">
          <p:sp>
            <p:nvSpPr>
              <p:cNvPr id="11" name="Rectangle 10"/>
              <p:cNvSpPr/>
              <p:nvPr/>
            </p:nvSpPr>
            <p:spPr>
              <a:xfrm>
                <a:off x="695209" y="1683205"/>
                <a:ext cx="10801582" cy="137832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14:m>
                  <m:oMath xmlns:m="http://schemas.openxmlformats.org/officeDocument/2006/math">
                    <m:r>
                      <a:rPr lang="en-US" sz="2000" b="1" i="1" smtClean="0">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p:sp>
            <p:nvSpPr>
              <p:cNvPr id="11" name="Rectangle 10"/>
              <p:cNvSpPr>
                <a:spLocks noRot="1" noChangeAspect="1" noMove="1" noResize="1" noEditPoints="1" noAdjustHandles="1" noChangeArrowheads="1" noChangeShapeType="1" noTextEdit="1"/>
              </p:cNvSpPr>
              <p:nvPr/>
            </p:nvSpPr>
            <p:spPr>
              <a:xfrm>
                <a:off x="695209" y="1683205"/>
                <a:ext cx="10801582" cy="1378326"/>
              </a:xfrm>
              <a:prstGeom prst="rect">
                <a:avLst/>
              </a:prstGeom>
              <a:blipFill>
                <a:blip r:embed="rId4"/>
                <a:stretch>
                  <a:fillRect l="-564" t="-2655"/>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90701" y="3173536"/>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a:t>
            </a:r>
            <a:r>
              <a:rPr lang="en-US" dirty="0" smtClean="0">
                <a:latin typeface="Times New Roman" panose="02020603050405020304" pitchFamily="18" charset="0"/>
                <a:cs typeface="Times New Roman" panose="02020603050405020304" pitchFamily="18" charset="0"/>
              </a:rPr>
              <a:t>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pPr/>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6" name="Picture 5"/>
          <p:cNvPicPr>
            <a:picLocks noChangeAspect="1"/>
          </p:cNvPicPr>
          <p:nvPr/>
        </p:nvPicPr>
        <p:blipFill>
          <a:blip r:embed="rId2"/>
          <a:stretch>
            <a:fillRect/>
          </a:stretch>
        </p:blipFill>
        <p:spPr>
          <a:xfrm>
            <a:off x="5556425" y="1825626"/>
            <a:ext cx="5797376" cy="4351338"/>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𝑺</m:t>
                      </m:r>
                      <m:r>
                        <a:rPr lang="en-US" b="1"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336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smtClean="0">
                  <a:latin typeface="Cambria Math" panose="020405030504060302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MHz and 10 GHz.</a:t>
                </a:r>
                <a:r>
                  <a:rPr lang="en-US" i="1" dirty="0" smtClean="0">
                    <a:latin typeface="Cambria Math" panose="02040503050406030204" pitchFamily="18" charset="0"/>
                  </a:rPr>
                  <a:t> </a:t>
                </a:r>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8" name="Picture 7"/>
          <p:cNvPicPr>
            <a:picLocks noChangeAspect="1"/>
          </p:cNvPicPr>
          <p:nvPr/>
        </p:nvPicPr>
        <p:blipFill>
          <a:blip r:embed="rId3"/>
          <a:stretch>
            <a:fillRect/>
          </a:stretch>
        </p:blipFill>
        <p:spPr>
          <a:xfrm>
            <a:off x="6096000" y="2156618"/>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096000" y="2109284"/>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968258" y="2078301"/>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798441" y="1969101"/>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2.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5668</TotalTime>
  <Words>4468</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1490</cp:revision>
  <dcterms:created xsi:type="dcterms:W3CDTF">2019-10-08T20:14:06Z</dcterms:created>
  <dcterms:modified xsi:type="dcterms:W3CDTF">2020-11-04T22:21:41Z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